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6" r:id="rId11"/>
    <p:sldId id="263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D984387-6368-4568-B83A-8CC8657288A3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5"/>
            <p14:sldId id="264"/>
            <p14:sldId id="266"/>
            <p14:sldId id="263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9E344C-A137-4908-8175-880DB935D4ED}" v="569" dt="2025-06-25T17:26:46.0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20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93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96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88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1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38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430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35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0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43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706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38" r:id="rId6"/>
    <p:sldLayoutId id="2147483734" r:id="rId7"/>
    <p:sldLayoutId id="2147483735" r:id="rId8"/>
    <p:sldLayoutId id="2147483736" r:id="rId9"/>
    <p:sldLayoutId id="2147483737" r:id="rId10"/>
    <p:sldLayoutId id="214748373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A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Picture 3" descr="Hexagon wall decor">
            <a:extLst>
              <a:ext uri="{FF2B5EF4-FFF2-40B4-BE49-F238E27FC236}">
                <a16:creationId xmlns:a16="http://schemas.microsoft.com/office/drawing/2014/main" id="{73922064-0D2E-CC51-06A6-74D1416709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826" r="9091" b="1756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12025B4-7337-735E-4DC9-E634D20119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73183" y="173181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20000"/>
                </a:schemeClr>
              </a:gs>
              <a:gs pos="26000">
                <a:schemeClr val="bg1">
                  <a:alpha val="7000"/>
                </a:schemeClr>
              </a:gs>
              <a:gs pos="100000">
                <a:schemeClr val="bg1">
                  <a:alpha val="3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A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910" y="978408"/>
            <a:ext cx="4795819" cy="3969960"/>
          </a:xfrm>
        </p:spPr>
        <p:txBody>
          <a:bodyPr anchor="t">
            <a:normAutofit/>
          </a:bodyPr>
          <a:lstStyle/>
          <a:p>
            <a:r>
              <a:rPr lang="de-AT" sz="6600" noProof="0" dirty="0"/>
              <a:t>Smart Garden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910" y="4948369"/>
            <a:ext cx="4381634" cy="11574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AT" sz="2400" noProof="0" dirty="0"/>
              <a:t>Michael Froschauer</a:t>
            </a:r>
            <a:br>
              <a:rPr lang="de-AT" sz="2400" noProof="0" dirty="0"/>
            </a:br>
            <a:r>
              <a:rPr lang="de-AT" sz="2400" noProof="0" dirty="0"/>
              <a:t>Stefan Mitterlehner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0CDACD-D191-E642-F686-FCB54B7E5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4695702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A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BE29FED9-EB66-CEEB-BD93-A754D9397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502520" cy="1463040"/>
          </a:xfrm>
        </p:spPr>
        <p:txBody>
          <a:bodyPr/>
          <a:lstStyle/>
          <a:p>
            <a:r>
              <a:rPr lang="en-US" dirty="0"/>
              <a:t>Actuator-Actions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4DF20ED-8B25-406F-E4EB-5F011B87C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74822"/>
            <a:ext cx="4202350" cy="2895785"/>
          </a:xfrm>
          <a:prstGeom prst="rect">
            <a:avLst/>
          </a:prstGeom>
        </p:spPr>
      </p:pic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4D720A1C-282B-0A60-2223-CE08085100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844330" y="3140264"/>
            <a:ext cx="4018528" cy="2852980"/>
          </a:xfr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E840C490-E4A9-FF2D-DDD1-2EF7C44AA6E1}"/>
              </a:ext>
            </a:extLst>
          </p:cNvPr>
          <p:cNvSpPr txBox="1"/>
          <p:nvPr/>
        </p:nvSpPr>
        <p:spPr>
          <a:xfrm>
            <a:off x="521208" y="2690100"/>
            <a:ext cx="609678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buNone/>
            </a:pP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messageType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"Action"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actionKey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pump.run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moduleKey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"sg-48ca435508f0"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moduleType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"Pump"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actionType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"Value"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de-AT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7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93516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1BDCCC-E676-2A7E-BE11-2B8C23DB2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E5A90F-48B7-D907-A0C4-80DFBE2A8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115568"/>
          </a:xfrm>
        </p:spPr>
        <p:txBody>
          <a:bodyPr>
            <a:normAutofit/>
          </a:bodyPr>
          <a:lstStyle/>
          <a:p>
            <a:r>
              <a:rPr lang="de-AT" b="0" noProof="0" dirty="0">
                <a:ea typeface="+mj-lt"/>
                <a:cs typeface="+mj-lt"/>
              </a:rPr>
              <a:t>Automatisierungsregeln</a:t>
            </a:r>
            <a:endParaRPr lang="de-AT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81C97B1-8A09-6383-8C65-A3B735778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AT" noProof="0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11A27A-4478-A0DD-882E-66AC4432D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623" y="2299390"/>
            <a:ext cx="4791581" cy="407284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5F320-DDB8-D37A-EFA4-5C9E7C397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104" y="2304288"/>
            <a:ext cx="5129784" cy="40507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de-AT" noProof="0" dirty="0">
                <a:ea typeface="+mn-lt"/>
                <a:cs typeface="+mn-lt"/>
              </a:rPr>
              <a:t>„Wenn Temperatur &gt; 30 °C UND Bodenfeuchte &lt; 40 %, dann Pumpe_1 für 30 s einschalten.“</a:t>
            </a:r>
            <a:endParaRPr lang="de-AT" noProof="0" dirty="0"/>
          </a:p>
        </p:txBody>
      </p:sp>
    </p:spTree>
    <p:extLst>
      <p:ext uri="{BB962C8B-B14F-4D97-AF65-F5344CB8AC3E}">
        <p14:creationId xmlns:p14="http://schemas.microsoft.com/office/powerpoint/2010/main" val="1781258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B09A9A5-8E78-AFAE-8F3E-E126CFF76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9244B4EA-11AA-0E9B-BF18-8CD40A2453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Grafik 7" descr="Laptop mit einfarbiger Füllung">
            <a:extLst>
              <a:ext uri="{FF2B5EF4-FFF2-40B4-BE49-F238E27FC236}">
                <a16:creationId xmlns:a16="http://schemas.microsoft.com/office/drawing/2014/main" id="{4AE84454-D33A-116B-6742-C9A06B7CE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06532" y="1112347"/>
            <a:ext cx="4911363" cy="491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637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295A5-F7EA-DA98-2E14-9CB19A3F6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b="0" noProof="0" dirty="0">
                <a:ea typeface="+mj-lt"/>
                <a:cs typeface="+mj-lt"/>
              </a:rPr>
              <a:t>Einleitung &amp; Motivation</a:t>
            </a:r>
            <a:endParaRPr lang="de-AT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52BD-80FB-7FFC-9F25-0361A926F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AT" noProof="0" dirty="0">
                <a:ea typeface="+mn-lt"/>
                <a:cs typeface="+mn-lt"/>
              </a:rPr>
              <a:t>Zeitmangel bei Hobbygärtnern</a:t>
            </a:r>
            <a:endParaRPr lang="de-AT" noProof="0" dirty="0"/>
          </a:p>
          <a:p>
            <a:r>
              <a:rPr lang="de-AT" noProof="0" dirty="0">
                <a:ea typeface="+mn-lt"/>
                <a:cs typeface="+mn-lt"/>
              </a:rPr>
              <a:t>Wunsch nach Herkunftstransparenz und Nachhaltigkeit</a:t>
            </a:r>
            <a:endParaRPr lang="de-AT" noProof="0" dirty="0"/>
          </a:p>
          <a:p>
            <a:r>
              <a:rPr lang="de-AT" noProof="0" dirty="0">
                <a:ea typeface="+mn-lt"/>
                <a:cs typeface="+mn-lt"/>
              </a:rPr>
              <a:t>Minimierung von CO₂‑Fußabdruck durch lokale Produktion</a:t>
            </a:r>
            <a:endParaRPr lang="de-AT" noProof="0" dirty="0"/>
          </a:p>
          <a:p>
            <a:r>
              <a:rPr lang="de-AT" b="1" noProof="0" dirty="0">
                <a:ea typeface="+mn-lt"/>
                <a:cs typeface="+mn-lt"/>
              </a:rPr>
              <a:t>Ziel:</a:t>
            </a:r>
            <a:r>
              <a:rPr lang="de-AT" noProof="0" dirty="0">
                <a:ea typeface="+mn-lt"/>
                <a:cs typeface="+mn-lt"/>
              </a:rPr>
              <a:t> Automatisierte Pflege, volle Kontrolle &amp; Transparenz</a:t>
            </a:r>
            <a:endParaRPr lang="de-AT" noProof="0" dirty="0"/>
          </a:p>
          <a:p>
            <a:endParaRPr lang="de-AT" noProof="0" dirty="0"/>
          </a:p>
        </p:txBody>
      </p:sp>
    </p:spTree>
    <p:extLst>
      <p:ext uri="{BB962C8B-B14F-4D97-AF65-F5344CB8AC3E}">
        <p14:creationId xmlns:p14="http://schemas.microsoft.com/office/powerpoint/2010/main" val="1791296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CA106-C2C6-A818-D33F-6897B2B34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b="0" noProof="0" dirty="0">
                <a:ea typeface="+mj-lt"/>
                <a:cs typeface="+mj-lt"/>
              </a:rPr>
              <a:t>Projektübersicht</a:t>
            </a:r>
            <a:endParaRPr lang="de-AT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E74EF-EAEA-0E13-A5A3-2CB8CEFD6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AT" b="1" noProof="0" dirty="0">
                <a:ea typeface="+mn-lt"/>
                <a:cs typeface="+mn-lt"/>
              </a:rPr>
              <a:t>Smart‑Garden</a:t>
            </a:r>
            <a:r>
              <a:rPr lang="de-AT" noProof="0" dirty="0">
                <a:ea typeface="+mn-lt"/>
                <a:cs typeface="+mn-lt"/>
              </a:rPr>
              <a:t>:</a:t>
            </a:r>
            <a:endParaRPr lang="de-AT" noProof="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Sensorik: Temperatur, Luft‑ &amp; Bodenfeuchte, Licht</a:t>
            </a:r>
            <a:endParaRPr lang="de-AT" noProof="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Aktorik: Pumpen, Lüftungsmotoren, Ventile, LEDs</a:t>
            </a:r>
            <a:endParaRPr lang="de-AT" noProof="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Regelbasiert: Nutzerdefinierte </a:t>
            </a:r>
            <a:r>
              <a:rPr lang="de-AT" noProof="0" dirty="0" err="1">
                <a:ea typeface="+mn-lt"/>
                <a:cs typeface="+mn-lt"/>
              </a:rPr>
              <a:t>Automations</a:t>
            </a:r>
            <a:r>
              <a:rPr lang="de-AT" noProof="0" dirty="0">
                <a:ea typeface="+mn-lt"/>
                <a:cs typeface="+mn-lt"/>
              </a:rPr>
              <a:t>‑Rules</a:t>
            </a:r>
            <a:endParaRPr lang="de-AT" noProof="0" dirty="0"/>
          </a:p>
          <a:p>
            <a:r>
              <a:rPr lang="de-AT" b="1" noProof="0" dirty="0">
                <a:ea typeface="+mn-lt"/>
                <a:cs typeface="+mn-lt"/>
              </a:rPr>
              <a:t>Nutzen: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Echtzeit‑Daten im Web</a:t>
            </a:r>
            <a:endParaRPr lang="de-AT" b="1" noProof="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Manuelle Eingriffe jederzeit möglich</a:t>
            </a:r>
            <a:endParaRPr lang="de-AT" noProof="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Volle Regel‑Flexibilität</a:t>
            </a:r>
            <a:endParaRPr lang="de-AT" noProof="0" dirty="0"/>
          </a:p>
        </p:txBody>
      </p:sp>
    </p:spTree>
    <p:extLst>
      <p:ext uri="{BB962C8B-B14F-4D97-AF65-F5344CB8AC3E}">
        <p14:creationId xmlns:p14="http://schemas.microsoft.com/office/powerpoint/2010/main" val="1612275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1BDCCC-E676-2A7E-BE11-2B8C23DB2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4EA9-63EC-00AF-F901-EE0750CCD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115568"/>
          </a:xfrm>
        </p:spPr>
        <p:txBody>
          <a:bodyPr>
            <a:normAutofit/>
          </a:bodyPr>
          <a:lstStyle/>
          <a:p>
            <a:r>
              <a:rPr lang="de-AT" b="0" noProof="0" dirty="0">
                <a:ea typeface="+mj-lt"/>
                <a:cs typeface="+mj-lt"/>
              </a:rPr>
              <a:t>Hardware‑Setup</a:t>
            </a:r>
            <a:endParaRPr lang="de-AT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81C97B1-8A09-6383-8C65-A3B735778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AT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87F153-21C3-504E-A3DB-4A7896F53E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67" t="1618" r="13182" b="6522"/>
          <a:stretch>
            <a:fillRect/>
          </a:stretch>
        </p:blipFill>
        <p:spPr>
          <a:xfrm rot="10800000">
            <a:off x="1042179" y="2056935"/>
            <a:ext cx="4458851" cy="394815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4CB66-F79D-F5E6-48A2-13BD8F101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7104" y="2304288"/>
            <a:ext cx="5129784" cy="405079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AT" noProof="0" dirty="0">
                <a:ea typeface="+mn-lt"/>
                <a:cs typeface="+mn-lt"/>
              </a:rPr>
              <a:t>Mikrocontroller: Arduino Uno R4 WiFi (ESP32 optional)</a:t>
            </a:r>
            <a:endParaRPr lang="de-AT" noProof="0" dirty="0"/>
          </a:p>
          <a:p>
            <a:r>
              <a:rPr lang="de-AT" noProof="0" dirty="0">
                <a:ea typeface="+mn-lt"/>
                <a:cs typeface="+mn-lt"/>
              </a:rPr>
              <a:t>Sensoren: DHT11, kapazitiver Bodenfeuchte‑Sensor, BH1750</a:t>
            </a:r>
            <a:endParaRPr lang="de-AT" noProof="0" dirty="0"/>
          </a:p>
          <a:p>
            <a:r>
              <a:rPr lang="de-AT" noProof="0" dirty="0">
                <a:ea typeface="+mn-lt"/>
                <a:cs typeface="+mn-lt"/>
              </a:rPr>
              <a:t>Aktoren: Wasserpumpe, Schrittmotor für Belüftung</a:t>
            </a:r>
            <a:endParaRPr lang="de-AT" noProof="0" dirty="0"/>
          </a:p>
          <a:p>
            <a:r>
              <a:rPr lang="de-AT" noProof="0" dirty="0">
                <a:ea typeface="+mn-lt"/>
                <a:cs typeface="+mn-lt"/>
              </a:rPr>
              <a:t>Netzwerk: WLAN, MQTT‑Broker (EMQX)</a:t>
            </a:r>
            <a:endParaRPr lang="de-AT" noProof="0" dirty="0"/>
          </a:p>
          <a:p>
            <a:r>
              <a:rPr lang="de-AT" noProof="0" dirty="0">
                <a:ea typeface="+mn-lt"/>
                <a:cs typeface="+mn-lt"/>
              </a:rPr>
              <a:t>Strom: Power‑Batterie‑Modul, USB‑C Netzteil</a:t>
            </a:r>
            <a:endParaRPr lang="de-AT" noProof="0" dirty="0"/>
          </a:p>
          <a:p>
            <a:endParaRPr lang="de-AT" noProof="0" dirty="0"/>
          </a:p>
        </p:txBody>
      </p:sp>
    </p:spTree>
    <p:extLst>
      <p:ext uri="{BB962C8B-B14F-4D97-AF65-F5344CB8AC3E}">
        <p14:creationId xmlns:p14="http://schemas.microsoft.com/office/powerpoint/2010/main" val="2138901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F92D-B213-E990-7395-89346AC35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b="0" noProof="0" dirty="0">
                <a:ea typeface="+mj-lt"/>
                <a:cs typeface="+mj-lt"/>
              </a:rPr>
              <a:t>IoT‑Kommunikationsfluss</a:t>
            </a:r>
            <a:endParaRPr lang="de-AT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65A1F-82B0-856A-D79C-2133C6B7F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AT" b="1" noProof="0" dirty="0">
                <a:ea typeface="+mn-lt"/>
                <a:cs typeface="+mn-lt"/>
              </a:rPr>
              <a:t>Registrierung:</a:t>
            </a:r>
            <a:r>
              <a:rPr lang="de-AT" noProof="0" dirty="0">
                <a:ea typeface="+mn-lt"/>
                <a:cs typeface="+mn-lt"/>
              </a:rPr>
              <a:t> MQTT-Publish auf </a:t>
            </a:r>
            <a:r>
              <a:rPr lang="de-AT" noProof="0" dirty="0" err="1">
                <a:latin typeface="Consolas"/>
              </a:rPr>
              <a:t>register</a:t>
            </a:r>
            <a:r>
              <a:rPr lang="de-AT" noProof="0" dirty="0">
                <a:ea typeface="+mn-lt"/>
                <a:cs typeface="+mn-lt"/>
              </a:rPr>
              <a:t> (JSON mit </a:t>
            </a:r>
            <a:r>
              <a:rPr lang="de-AT" noProof="0" dirty="0" err="1">
                <a:ea typeface="+mn-lt"/>
                <a:cs typeface="+mn-lt"/>
              </a:rPr>
              <a:t>moduleKey</a:t>
            </a:r>
            <a:r>
              <a:rPr lang="de-AT" noProof="0" dirty="0">
                <a:ea typeface="+mn-lt"/>
                <a:cs typeface="+mn-lt"/>
              </a:rPr>
              <a:t>, Topics)</a:t>
            </a:r>
            <a:endParaRPr lang="de-AT" noProof="0" dirty="0"/>
          </a:p>
          <a:p>
            <a:r>
              <a:rPr lang="de-AT" b="1" noProof="0" dirty="0">
                <a:ea typeface="+mn-lt"/>
                <a:cs typeface="+mn-lt"/>
              </a:rPr>
              <a:t>Aktor‑Steuerung:</a:t>
            </a:r>
            <a:r>
              <a:rPr lang="de-AT" noProof="0" dirty="0">
                <a:ea typeface="+mn-lt"/>
                <a:cs typeface="+mn-lt"/>
              </a:rPr>
              <a:t> Abonnieren auf </a:t>
            </a:r>
            <a:r>
              <a:rPr lang="de-AT" noProof="0" dirty="0" err="1">
                <a:latin typeface="Consolas"/>
              </a:rPr>
              <a:t>actuators</a:t>
            </a:r>
            <a:r>
              <a:rPr lang="de-AT" noProof="0" dirty="0">
                <a:latin typeface="Consolas"/>
              </a:rPr>
              <a:t>/&lt;</a:t>
            </a:r>
            <a:r>
              <a:rPr lang="de-AT" noProof="0" dirty="0" err="1">
                <a:latin typeface="Consolas"/>
              </a:rPr>
              <a:t>module</a:t>
            </a:r>
            <a:r>
              <a:rPr lang="de-AT" noProof="0" dirty="0">
                <a:latin typeface="Consolas"/>
              </a:rPr>
              <a:t>&gt;/</a:t>
            </a:r>
            <a:r>
              <a:rPr lang="de-AT" noProof="0" dirty="0" err="1">
                <a:latin typeface="Consolas"/>
              </a:rPr>
              <a:t>set</a:t>
            </a:r>
            <a:r>
              <a:rPr lang="de-AT" noProof="0" dirty="0">
                <a:ea typeface="+mn-lt"/>
                <a:cs typeface="+mn-lt"/>
              </a:rPr>
              <a:t>, Ausführung per Pin</a:t>
            </a:r>
            <a:endParaRPr lang="de-AT" noProof="0" dirty="0"/>
          </a:p>
          <a:p>
            <a:r>
              <a:rPr lang="de-AT" b="1" noProof="0" dirty="0">
                <a:ea typeface="+mn-lt"/>
                <a:cs typeface="+mn-lt"/>
              </a:rPr>
              <a:t>Monitoring:</a:t>
            </a:r>
            <a:r>
              <a:rPr lang="de-AT" noProof="0" dirty="0">
                <a:ea typeface="+mn-lt"/>
                <a:cs typeface="+mn-lt"/>
              </a:rPr>
              <a:t> Rückmeldung über Status-Topics</a:t>
            </a:r>
            <a:endParaRPr lang="de-AT" noProof="0" dirty="0"/>
          </a:p>
          <a:p>
            <a:endParaRPr lang="de-AT" noProof="0" dirty="0"/>
          </a:p>
        </p:txBody>
      </p:sp>
    </p:spTree>
    <p:extLst>
      <p:ext uri="{BB962C8B-B14F-4D97-AF65-F5344CB8AC3E}">
        <p14:creationId xmlns:p14="http://schemas.microsoft.com/office/powerpoint/2010/main" val="1119749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8374-C3E8-9543-FB75-D55C5D457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b="0" noProof="0" dirty="0">
                <a:ea typeface="+mj-lt"/>
                <a:cs typeface="+mj-lt"/>
              </a:rPr>
              <a:t>Architekturübersicht</a:t>
            </a:r>
            <a:endParaRPr lang="de-AT" noProof="0" dirty="0"/>
          </a:p>
        </p:txBody>
      </p:sp>
      <p:pic>
        <p:nvPicPr>
          <p:cNvPr id="5" name="Content Placeholder 4" descr="A diagram of a software process&#10;&#10;AI-generated content may be incorrect.">
            <a:extLst>
              <a:ext uri="{FF2B5EF4-FFF2-40B4-BE49-F238E27FC236}">
                <a16:creationId xmlns:a16="http://schemas.microsoft.com/office/drawing/2014/main" id="{9E5D75F9-753C-13A8-4C85-47E111F198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401" t="1192" b="139"/>
          <a:stretch>
            <a:fillRect/>
          </a:stretch>
        </p:blipFill>
        <p:spPr>
          <a:xfrm>
            <a:off x="1601636" y="1713868"/>
            <a:ext cx="8599945" cy="4899636"/>
          </a:xfrm>
        </p:spPr>
      </p:pic>
    </p:spTree>
    <p:extLst>
      <p:ext uri="{BB962C8B-B14F-4D97-AF65-F5344CB8AC3E}">
        <p14:creationId xmlns:p14="http://schemas.microsoft.com/office/powerpoint/2010/main" val="1857158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DA9FB-B304-CF44-E86B-7AB0A7736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094136"/>
          </a:xfrm>
        </p:spPr>
        <p:txBody>
          <a:bodyPr/>
          <a:lstStyle/>
          <a:p>
            <a:r>
              <a:rPr lang="de-AT" noProof="0" dirty="0"/>
              <a:t>Komponenten und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4DC97-21CF-B7E7-4643-44CCB88F8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215751"/>
            <a:ext cx="5398347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AT" sz="2000" b="1" noProof="0" dirty="0">
                <a:ea typeface="+mn-lt"/>
                <a:cs typeface="+mn-lt"/>
              </a:rPr>
              <a:t>Backend</a:t>
            </a:r>
          </a:p>
          <a:p>
            <a:r>
              <a:rPr lang="de-AT" b="1" noProof="0" dirty="0" err="1">
                <a:ea typeface="+mn-lt"/>
                <a:cs typeface="+mn-lt"/>
              </a:rPr>
              <a:t>ConnectionService</a:t>
            </a:r>
            <a:r>
              <a:rPr lang="de-AT" b="1" noProof="0" dirty="0">
                <a:ea typeface="+mn-lt"/>
                <a:cs typeface="+mn-lt"/>
              </a:rPr>
              <a:t>:</a:t>
            </a:r>
            <a:endParaRPr lang="de-AT" noProof="0" dirty="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MQTT‑Gateway, Modul‑Registry, </a:t>
            </a:r>
            <a:r>
              <a:rPr lang="de-AT" noProof="0" dirty="0" err="1">
                <a:ea typeface="+mn-lt"/>
                <a:cs typeface="+mn-lt"/>
              </a:rPr>
              <a:t>Alive</a:t>
            </a:r>
            <a:r>
              <a:rPr lang="de-AT" noProof="0" dirty="0">
                <a:ea typeface="+mn-lt"/>
                <a:cs typeface="+mn-lt"/>
              </a:rPr>
              <a:t>‑Monitoring</a:t>
            </a:r>
            <a:endParaRPr lang="de-AT" noProof="0" dirty="0"/>
          </a:p>
          <a:p>
            <a:r>
              <a:rPr lang="de-AT" b="1" noProof="0" dirty="0" err="1">
                <a:ea typeface="+mn-lt"/>
                <a:cs typeface="+mn-lt"/>
              </a:rPr>
              <a:t>AutomationService</a:t>
            </a:r>
            <a:r>
              <a:rPr lang="de-AT" b="1" noProof="0" dirty="0">
                <a:ea typeface="+mn-lt"/>
                <a:cs typeface="+mn-lt"/>
              </a:rPr>
              <a:t>:</a:t>
            </a:r>
            <a:endParaRPr lang="de-AT" noProof="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Regel‑Cache, AST‑Interpreter für </a:t>
            </a:r>
            <a:r>
              <a:rPr lang="de-AT" noProof="0" dirty="0" err="1">
                <a:ea typeface="+mn-lt"/>
                <a:cs typeface="+mn-lt"/>
              </a:rPr>
              <a:t>Conditions</a:t>
            </a:r>
            <a:r>
              <a:rPr lang="de-AT" noProof="0" dirty="0">
                <a:ea typeface="+mn-lt"/>
                <a:cs typeface="+mn-lt"/>
              </a:rPr>
              <a:t>, Zeit‑</a:t>
            </a:r>
            <a:r>
              <a:rPr lang="de-AT" noProof="0" dirty="0" err="1">
                <a:ea typeface="+mn-lt"/>
                <a:cs typeface="+mn-lt"/>
              </a:rPr>
              <a:t>Policies</a:t>
            </a:r>
            <a:endParaRPr lang="de-AT" noProof="0" dirty="0"/>
          </a:p>
          <a:p>
            <a:r>
              <a:rPr lang="de-AT" b="1" noProof="0" dirty="0">
                <a:ea typeface="+mn-lt"/>
                <a:cs typeface="+mn-lt"/>
              </a:rPr>
              <a:t>API‑Layer:</a:t>
            </a:r>
            <a:endParaRPr lang="de-AT" noProof="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REST &amp; </a:t>
            </a:r>
            <a:r>
              <a:rPr lang="de-AT" noProof="0" dirty="0" err="1">
                <a:ea typeface="+mn-lt"/>
                <a:cs typeface="+mn-lt"/>
              </a:rPr>
              <a:t>GraphQL</a:t>
            </a:r>
            <a:r>
              <a:rPr lang="de-AT" noProof="0" dirty="0">
                <a:ea typeface="+mn-lt"/>
                <a:cs typeface="+mn-lt"/>
              </a:rPr>
              <a:t>, JWT‑Auth, </a:t>
            </a:r>
            <a:r>
              <a:rPr lang="de-AT" noProof="0" dirty="0" err="1">
                <a:ea typeface="+mn-lt"/>
                <a:cs typeface="+mn-lt"/>
              </a:rPr>
              <a:t>Redis</a:t>
            </a:r>
            <a:r>
              <a:rPr lang="de-AT" noProof="0" dirty="0">
                <a:ea typeface="+mn-lt"/>
                <a:cs typeface="+mn-lt"/>
              </a:rPr>
              <a:t>‑Caching</a:t>
            </a:r>
            <a:endParaRPr lang="de-AT" noProof="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 err="1">
                <a:ea typeface="+mn-lt"/>
                <a:cs typeface="+mn-lt"/>
              </a:rPr>
              <a:t>SignalR‑Subscriptions</a:t>
            </a:r>
            <a:endParaRPr lang="de-AT" noProof="0" dirty="0"/>
          </a:p>
          <a:p>
            <a:endParaRPr lang="de-AT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672B75E-0164-875A-8B47-390589BEA89B}"/>
              </a:ext>
            </a:extLst>
          </p:cNvPr>
          <p:cNvSpPr txBox="1">
            <a:spLocks/>
          </p:cNvSpPr>
          <p:nvPr/>
        </p:nvSpPr>
        <p:spPr>
          <a:xfrm>
            <a:off x="5922941" y="2216961"/>
            <a:ext cx="5398347" cy="37673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000" b="1" noProof="0" dirty="0">
                <a:ea typeface="+mn-lt"/>
                <a:cs typeface="+mn-lt"/>
              </a:rPr>
              <a:t>Frontend &amp; UX</a:t>
            </a:r>
          </a:p>
          <a:p>
            <a:r>
              <a:rPr lang="de-AT" b="1" noProof="0" dirty="0">
                <a:ea typeface="+mn-lt"/>
                <a:cs typeface="+mn-lt"/>
              </a:rPr>
              <a:t>Modulverwaltung:</a:t>
            </a:r>
            <a:r>
              <a:rPr lang="de-AT" noProof="0" dirty="0">
                <a:ea typeface="+mn-lt"/>
                <a:cs typeface="+mn-lt"/>
              </a:rPr>
              <a:t> </a:t>
            </a:r>
            <a:endParaRPr lang="de-AT" noProof="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Übersicht &amp; Zuweisung zu Beeten</a:t>
            </a:r>
            <a:endParaRPr lang="de-AT" noProof="0" dirty="0"/>
          </a:p>
          <a:p>
            <a:r>
              <a:rPr lang="de-AT" b="1" noProof="0" dirty="0">
                <a:ea typeface="+mn-lt"/>
                <a:cs typeface="+mn-lt"/>
              </a:rPr>
              <a:t>Live‑Dashboard:</a:t>
            </a:r>
            <a:r>
              <a:rPr lang="de-AT" noProof="0" dirty="0">
                <a:ea typeface="+mn-lt"/>
                <a:cs typeface="+mn-lt"/>
              </a:rPr>
              <a:t>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Sensordaten + </a:t>
            </a:r>
            <a:r>
              <a:rPr lang="de-AT" noProof="0" dirty="0" err="1">
                <a:ea typeface="+mn-lt"/>
                <a:cs typeface="+mn-lt"/>
              </a:rPr>
              <a:t>Aktorstatus</a:t>
            </a:r>
            <a:r>
              <a:rPr lang="de-AT" noProof="0" dirty="0">
                <a:ea typeface="+mn-lt"/>
                <a:cs typeface="+mn-lt"/>
              </a:rPr>
              <a:t> in Echtzeit</a:t>
            </a:r>
          </a:p>
          <a:p>
            <a:r>
              <a:rPr lang="de-AT" b="1" noProof="0" dirty="0">
                <a:ea typeface="+mn-lt"/>
                <a:cs typeface="+mn-lt"/>
              </a:rPr>
              <a:t>Manuelle Steuerung:</a:t>
            </a:r>
            <a:r>
              <a:rPr lang="de-AT" noProof="0" dirty="0">
                <a:ea typeface="+mn-lt"/>
                <a:cs typeface="+mn-lt"/>
              </a:rPr>
              <a:t>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Direktbefehle für Pumpe, Motor usw.</a:t>
            </a:r>
            <a:endParaRPr lang="de-AT" noProof="0" dirty="0"/>
          </a:p>
          <a:p>
            <a:r>
              <a:rPr lang="de-AT" b="1" noProof="0" dirty="0">
                <a:ea typeface="+mn-lt"/>
                <a:cs typeface="+mn-lt"/>
              </a:rPr>
              <a:t>Regeleditor:</a:t>
            </a:r>
            <a:r>
              <a:rPr lang="de-AT" noProof="0" dirty="0">
                <a:ea typeface="+mn-lt"/>
                <a:cs typeface="+mn-lt"/>
              </a:rPr>
              <a:t>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de-AT" noProof="0" dirty="0">
                <a:ea typeface="+mn-lt"/>
                <a:cs typeface="+mn-lt"/>
              </a:rPr>
              <a:t>Drag‑&amp;‑Drop oder Formular‑Editor</a:t>
            </a:r>
            <a:endParaRPr lang="de-AT" noProof="0" dirty="0"/>
          </a:p>
          <a:p>
            <a:endParaRPr lang="de-AT" noProof="0" dirty="0"/>
          </a:p>
        </p:txBody>
      </p:sp>
    </p:spTree>
    <p:extLst>
      <p:ext uri="{BB962C8B-B14F-4D97-AF65-F5344CB8AC3E}">
        <p14:creationId xmlns:p14="http://schemas.microsoft.com/office/powerpoint/2010/main" val="877246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63E1F7-FAA8-0558-5E52-8A45D0567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5E0667-5ED4-C479-EED0-9CEA63E47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Initialisierung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WIFI </a:t>
            </a:r>
            <a:r>
              <a:rPr lang="en-US" dirty="0" err="1"/>
              <a:t>verbinden</a:t>
            </a:r>
            <a:endParaRPr lang="en-US" dirty="0"/>
          </a:p>
          <a:p>
            <a:pPr lvl="1"/>
            <a:r>
              <a:rPr lang="en-US" dirty="0"/>
              <a:t>Setup </a:t>
            </a:r>
            <a:r>
              <a:rPr lang="en-US" dirty="0" err="1"/>
              <a:t>Sensoren</a:t>
            </a:r>
            <a:r>
              <a:rPr lang="en-US" dirty="0"/>
              <a:t> und </a:t>
            </a:r>
            <a:r>
              <a:rPr lang="en-US" dirty="0" err="1"/>
              <a:t>Aktuatoren</a:t>
            </a:r>
            <a:endParaRPr lang="en-US" dirty="0"/>
          </a:p>
          <a:p>
            <a:pPr lvl="1"/>
            <a:r>
              <a:rPr lang="en-US" dirty="0"/>
              <a:t>MQTT-Broker </a:t>
            </a:r>
            <a:r>
              <a:rPr lang="en-US" dirty="0" err="1"/>
              <a:t>verbinden</a:t>
            </a:r>
            <a:endParaRPr lang="en-US" dirty="0"/>
          </a:p>
          <a:p>
            <a:r>
              <a:rPr lang="en-US" b="1" dirty="0"/>
              <a:t>Modul </a:t>
            </a:r>
            <a:r>
              <a:rPr lang="en-US" b="1" dirty="0" err="1"/>
              <a:t>Registrierung</a:t>
            </a:r>
            <a:endParaRPr lang="en-US" b="1" dirty="0"/>
          </a:p>
          <a:p>
            <a:r>
              <a:rPr lang="en-US" b="1" dirty="0" err="1"/>
              <a:t>Reguläres</a:t>
            </a:r>
            <a:r>
              <a:rPr lang="en-US" b="1" dirty="0"/>
              <a:t> </a:t>
            </a:r>
            <a:r>
              <a:rPr lang="en-US" b="1" dirty="0" err="1"/>
              <a:t>Auslesen</a:t>
            </a:r>
            <a:r>
              <a:rPr lang="en-US" b="1" dirty="0"/>
              <a:t> und Senden Sensor- und </a:t>
            </a:r>
            <a:r>
              <a:rPr lang="en-US" b="1" dirty="0" err="1"/>
              <a:t>Aktuator</a:t>
            </a:r>
            <a:r>
              <a:rPr lang="en-US" b="1" dirty="0"/>
              <a:t>-Daten</a:t>
            </a:r>
          </a:p>
          <a:p>
            <a:r>
              <a:rPr lang="en-US" b="1" dirty="0"/>
              <a:t>Warten auf Action-</a:t>
            </a:r>
            <a:r>
              <a:rPr lang="en-US" b="1" dirty="0" err="1"/>
              <a:t>Nachrichten</a:t>
            </a:r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81589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A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27942C-DE3D-6385-4B88-56BBD9444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754880" cy="14630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AT" sz="3400" noProof="0" dirty="0"/>
              <a:t>Update Modul-States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A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8" name="Content Placeholder 7" descr="A screenshot of a device&#10;&#10;AI-generated content may be incorrect.">
            <a:extLst>
              <a:ext uri="{FF2B5EF4-FFF2-40B4-BE49-F238E27FC236}">
                <a16:creationId xmlns:a16="http://schemas.microsoft.com/office/drawing/2014/main" id="{F36FD4CC-6EEC-20D9-F058-C61DEB2A83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034" b="1"/>
          <a:stretch>
            <a:fillRect/>
          </a:stretch>
        </p:blipFill>
        <p:spPr>
          <a:xfrm>
            <a:off x="5958018" y="508090"/>
            <a:ext cx="5709726" cy="584698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7964BDF9-1A7E-F886-18F8-FFC3A403BC81}"/>
              </a:ext>
            </a:extLst>
          </p:cNvPr>
          <p:cNvSpPr txBox="1"/>
          <p:nvPr/>
        </p:nvSpPr>
        <p:spPr>
          <a:xfrm>
            <a:off x="517871" y="1959755"/>
            <a:ext cx="466658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messageType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"State"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moduleKey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"sg-48ca435508f0"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moduleType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Temperature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"min"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unit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"°C"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stateType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Continuous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currentValue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23.3</a:t>
            </a:r>
            <a:endParaRPr lang="de-AT" sz="1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buNone/>
            </a:pPr>
            <a:endParaRPr lang="de-AT" sz="1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messageType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"State"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moduleKey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"sg-48ca435508f0"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moduleType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"Pump"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stateType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Discrete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de-AT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Stopped</a:t>
            </a:r>
            <a:r>
              <a:rPr lang="de-AT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de-AT" sz="14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de-AT" sz="1400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28616399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441</Words>
  <Application>Microsoft Office PowerPoint</Application>
  <PresentationFormat>Breitbild</PresentationFormat>
  <Paragraphs>84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Bierstadt</vt:lpstr>
      <vt:lpstr>Consolas</vt:lpstr>
      <vt:lpstr>Courier New</vt:lpstr>
      <vt:lpstr>Neue Haas Grotesk Text Pro</vt:lpstr>
      <vt:lpstr>GestaltVTI</vt:lpstr>
      <vt:lpstr>Smart Garden</vt:lpstr>
      <vt:lpstr>Einleitung &amp; Motivation</vt:lpstr>
      <vt:lpstr>Projektübersicht</vt:lpstr>
      <vt:lpstr>Hardware‑Setup</vt:lpstr>
      <vt:lpstr>IoT‑Kommunikationsfluss</vt:lpstr>
      <vt:lpstr>Architekturübersicht</vt:lpstr>
      <vt:lpstr>Komponenten und Module</vt:lpstr>
      <vt:lpstr>Workflow</vt:lpstr>
      <vt:lpstr>Update Modul-States</vt:lpstr>
      <vt:lpstr>Actuator-Actions</vt:lpstr>
      <vt:lpstr>Automatisierungsregeln</vt:lpstr>
      <vt:lpstr>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 Mitterlehner</dc:creator>
  <cp:lastModifiedBy>Mitterlehner Stefan - s2410454022</cp:lastModifiedBy>
  <cp:revision>105</cp:revision>
  <dcterms:created xsi:type="dcterms:W3CDTF">2025-06-16T07:55:11Z</dcterms:created>
  <dcterms:modified xsi:type="dcterms:W3CDTF">2025-06-25T19:24:46Z</dcterms:modified>
</cp:coreProperties>
</file>

<file path=docProps/thumbnail.jpeg>
</file>